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67" r:id="rId2"/>
    <p:sldId id="266" r:id="rId3"/>
    <p:sldId id="256" r:id="rId4"/>
    <p:sldId id="258" r:id="rId5"/>
    <p:sldId id="257" r:id="rId6"/>
    <p:sldId id="262" r:id="rId7"/>
    <p:sldId id="263" r:id="rId8"/>
    <p:sldId id="265" r:id="rId9"/>
    <p:sldId id="269" r:id="rId10"/>
    <p:sldId id="268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13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0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575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96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4756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00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941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45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98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6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13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14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19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66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4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5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4617-3717-4EEB-8693-81F2F7B2EBE3}" type="datetimeFigureOut">
              <a:rPr lang="fr-FR" smtClean="0"/>
              <a:pPr/>
              <a:t>22/08/2017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1839BD-2899-465D-A18F-56271142FE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46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699592"/>
          </a:xfrm>
        </p:spPr>
        <p:txBody>
          <a:bodyPr>
            <a:normAutofit/>
          </a:bodyPr>
          <a:lstStyle/>
          <a:p>
            <a:r>
              <a:rPr lang="fr-FR" sz="3100" dirty="0" smtClean="0"/>
              <a:t/>
            </a:r>
            <a:br>
              <a:rPr lang="fr-FR" sz="31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9" y="1196752"/>
            <a:ext cx="7490792" cy="4896544"/>
          </a:xfrm>
        </p:spPr>
        <p:txBody>
          <a:bodyPr/>
          <a:lstStyle/>
          <a:p>
            <a:pPr marL="0" indent="0" algn="ctr">
              <a:buNone/>
            </a:pPr>
            <a:r>
              <a:rPr lang="fr-FR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InfoSup</a:t>
            </a:r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2017 Antananarivo</a:t>
            </a:r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22 au 25 Août </a:t>
            </a:r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2017</a:t>
            </a:r>
          </a:p>
          <a:p>
            <a:pPr marL="0" indent="0" algn="ctr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94421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9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7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124744"/>
            <a:ext cx="6912768" cy="5040560"/>
          </a:xfrm>
        </p:spPr>
        <p:txBody>
          <a:bodyPr>
            <a:prstTxWarp prst="textTriangleInverted">
              <a:avLst/>
            </a:prstTxWarp>
          </a:bodyPr>
          <a:lstStyle/>
          <a:p>
            <a:pPr marL="0" indent="0" algn="ctr">
              <a:buNone/>
            </a:pPr>
            <a:r>
              <a:rPr lang="fr-FR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vous remercie pour votre aimable attention</a:t>
            </a:r>
            <a:endParaRPr lang="fr-FR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208823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0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 DE PRESENATION DE L’IMVAVET</a:t>
            </a:r>
            <a:endParaRPr lang="fr-FR" sz="36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Présentation  générale de l’IMVAVET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Activité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Organisation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Topologie du réseau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Système d’adressage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Nombre d’utilisateur par type.</a:t>
            </a:r>
          </a:p>
          <a:p>
            <a:endParaRPr lang="fr-FR" sz="2400" dirty="0" smtClean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92088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5" y="50724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INSTITUT MALGACHES DES VACCINS             VETERINAIRES</a:t>
            </a:r>
            <a:br>
              <a:rPr lang="fr-F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fr-F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(IMVAVET)</a:t>
            </a:r>
            <a:endParaRPr lang="fr-FR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7775" y="2060848"/>
            <a:ext cx="7846673" cy="4464496"/>
          </a:xfrm>
        </p:spPr>
        <p:txBody>
          <a:bodyPr>
            <a:normAutofit lnSpcReduction="10000"/>
          </a:bodyPr>
          <a:lstStyle/>
          <a:p>
            <a:pPr lvl="0"/>
            <a:endParaRPr lang="fr-FR" dirty="0" smtClean="0">
              <a:solidFill>
                <a:schemeClr val="tx1"/>
              </a:solidFill>
            </a:endParaRPr>
          </a:p>
          <a:p>
            <a:pPr lvl="0"/>
            <a:endParaRPr lang="fr-FR" dirty="0">
              <a:solidFill>
                <a:schemeClr val="tx1"/>
              </a:solidFill>
            </a:endParaRPr>
          </a:p>
          <a:p>
            <a:pPr lvl="0"/>
            <a:r>
              <a:rPr lang="fr-FR" sz="2400" dirty="0" smtClean="0">
                <a:solidFill>
                  <a:schemeClr val="tx1"/>
                </a:solidFill>
              </a:rPr>
              <a:t>Etablissement </a:t>
            </a:r>
            <a:r>
              <a:rPr lang="fr-FR" sz="2400" dirty="0">
                <a:solidFill>
                  <a:schemeClr val="tx1"/>
                </a:solidFill>
              </a:rPr>
              <a:t>Public à caractère Industriel et Commercial </a:t>
            </a:r>
            <a:r>
              <a:rPr lang="fr-FR" sz="2400" dirty="0" smtClean="0">
                <a:solidFill>
                  <a:schemeClr val="tx1"/>
                </a:solidFill>
              </a:rPr>
              <a:t>(</a:t>
            </a:r>
            <a:r>
              <a:rPr lang="fr-FR" sz="2400" i="1" dirty="0" smtClean="0">
                <a:solidFill>
                  <a:schemeClr val="tx1"/>
                </a:solidFill>
              </a:rPr>
              <a:t>EPIC</a:t>
            </a:r>
            <a:r>
              <a:rPr lang="fr-FR" sz="2400" dirty="0" smtClean="0">
                <a:solidFill>
                  <a:schemeClr val="tx1"/>
                </a:solidFill>
              </a:rPr>
              <a:t>) </a:t>
            </a:r>
            <a:r>
              <a:rPr lang="fr-FR" sz="2400" dirty="0">
                <a:solidFill>
                  <a:schemeClr val="tx1"/>
                </a:solidFill>
              </a:rPr>
              <a:t>crée en 1995 par décret portant le numéro 95-278 du 11-04-95 et rattaché au Ministère de l’Enseignement Supérieur et de la Recherche Scientifique (</a:t>
            </a:r>
            <a:r>
              <a:rPr lang="fr-FR" sz="2400" i="1" dirty="0" err="1" smtClean="0">
                <a:solidFill>
                  <a:schemeClr val="tx1"/>
                </a:solidFill>
              </a:rPr>
              <a:t>MESupReS</a:t>
            </a:r>
            <a:r>
              <a:rPr lang="fr-FR" sz="2400" dirty="0" smtClean="0">
                <a:solidFill>
                  <a:schemeClr val="tx1"/>
                </a:solidFill>
              </a:rPr>
              <a:t>)</a:t>
            </a:r>
            <a:r>
              <a:rPr lang="fr-FR" sz="2400" dirty="0">
                <a:solidFill>
                  <a:schemeClr val="tx1"/>
                </a:solidFill>
              </a:rPr>
              <a:t> </a:t>
            </a:r>
            <a:r>
              <a:rPr lang="fr-FR" sz="2400" dirty="0" smtClean="0">
                <a:solidFill>
                  <a:schemeClr val="tx1"/>
                </a:solidFill>
              </a:rPr>
              <a:t>;</a:t>
            </a:r>
          </a:p>
          <a:p>
            <a:pPr lvl="0"/>
            <a:endParaRPr lang="fr-FR" sz="2400" dirty="0">
              <a:solidFill>
                <a:schemeClr val="tx1"/>
              </a:solidFill>
            </a:endParaRPr>
          </a:p>
          <a:p>
            <a:pPr lvl="0"/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Médaille d’Or pour l’Excellence dans la Pratique des Affaires (</a:t>
            </a:r>
            <a:r>
              <a:rPr lang="fr-FR" sz="2400" i="1" dirty="0" smtClean="0">
                <a:solidFill>
                  <a:schemeClr val="tx1"/>
                </a:solidFill>
              </a:rPr>
              <a:t>FEBP </a:t>
            </a:r>
            <a:r>
              <a:rPr lang="fr-FR" sz="2400" i="1" dirty="0">
                <a:solidFill>
                  <a:schemeClr val="tx1"/>
                </a:solidFill>
              </a:rPr>
              <a:t>Genève – </a:t>
            </a:r>
            <a:r>
              <a:rPr lang="fr-FR" sz="2400" i="1" dirty="0" smtClean="0">
                <a:solidFill>
                  <a:schemeClr val="tx1"/>
                </a:solidFill>
              </a:rPr>
              <a:t>SUISSE</a:t>
            </a:r>
            <a:r>
              <a:rPr lang="fr-FR" sz="2400" dirty="0" smtClean="0">
                <a:solidFill>
                  <a:schemeClr val="tx1"/>
                </a:solidFill>
              </a:rPr>
              <a:t>), </a:t>
            </a:r>
            <a:r>
              <a:rPr lang="fr-FR" sz="2400" dirty="0">
                <a:solidFill>
                  <a:schemeClr val="tx1"/>
                </a:solidFill>
              </a:rPr>
              <a:t>2004 et 2006.</a:t>
            </a:r>
          </a:p>
          <a:p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96"/>
            <a:ext cx="933905" cy="74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5149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5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ACTIVITE DE L’IMVAVET</a:t>
            </a:r>
            <a:endParaRPr lang="fr-FR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600" dirty="0" smtClean="0"/>
              <a:t>Recherche et production des produits biologiques, en particulier des vaccins vétérinaires dont onze (11) ont reçu l’Autorisation de Mise sur le Marché National ou AMM Nat. Ces vaccins sont déposés à l’OMAPI.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Gamme pour ruminant et équine:</a:t>
            </a:r>
            <a:r>
              <a:rPr lang="fr-FR" sz="2600" dirty="0"/>
              <a:t> </a:t>
            </a:r>
            <a:r>
              <a:rPr lang="fr-FR" sz="2600" b="1" i="1" dirty="0"/>
              <a:t>BICHAR</a:t>
            </a:r>
            <a:r>
              <a:rPr lang="fr-FR" sz="2600" b="1" i="1" baseline="30000" dirty="0"/>
              <a:t>®</a:t>
            </a:r>
            <a:r>
              <a:rPr lang="fr-FR" sz="2600" b="1" i="1" dirty="0"/>
              <a:t> – BICHARCOLI</a:t>
            </a:r>
            <a:r>
              <a:rPr lang="fr-FR" sz="2600" b="1" i="1" baseline="30000" dirty="0"/>
              <a:t>®</a:t>
            </a:r>
            <a:r>
              <a:rPr lang="fr-FR" sz="2600" b="1" i="1" dirty="0"/>
              <a:t> - BESOROVAX</a:t>
            </a:r>
            <a:r>
              <a:rPr lang="fr-FR" sz="2600" b="1" i="1" baseline="30000" dirty="0"/>
              <a:t>® </a:t>
            </a:r>
            <a:r>
              <a:rPr lang="fr-FR" sz="2600" b="1" i="1" dirty="0"/>
              <a:t>-</a:t>
            </a:r>
            <a:r>
              <a:rPr lang="fr-FR" sz="2600" b="1" i="1" baseline="30000" dirty="0"/>
              <a:t> </a:t>
            </a:r>
            <a:r>
              <a:rPr lang="fr-FR" sz="2600" b="1" i="1" dirty="0"/>
              <a:t>CAPRICHAR</a:t>
            </a:r>
            <a:r>
              <a:rPr lang="fr-FR" sz="2600" b="1" i="1" baseline="30000" dirty="0"/>
              <a:t>®</a:t>
            </a:r>
            <a:r>
              <a:rPr lang="fr-FR" sz="2600" b="1" i="1" dirty="0"/>
              <a:t> </a:t>
            </a:r>
            <a:endParaRPr lang="fr-FR" sz="2600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Gamme porcine: </a:t>
            </a:r>
            <a:r>
              <a:rPr lang="fr-FR" sz="2600" b="1" i="1" dirty="0"/>
              <a:t>PNEUMOPORC® – RAMJIVAX® - SOVAXTESCHEN®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Gamme aviaire:</a:t>
            </a:r>
            <a:r>
              <a:rPr lang="fr-FR" sz="2600" dirty="0"/>
              <a:t> </a:t>
            </a:r>
            <a:r>
              <a:rPr lang="fr-FR" sz="2600" b="1" i="1" dirty="0"/>
              <a:t>AVICHOL® - PESTAVIA® - VARAVIA®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/>
              <a:t>Gamme canine: </a:t>
            </a:r>
            <a:r>
              <a:rPr lang="fr-FR" sz="2600" b="1" i="1" dirty="0"/>
              <a:t>LYORAB®</a:t>
            </a:r>
          </a:p>
          <a:p>
            <a:pPr marL="0" indent="0">
              <a:buNone/>
            </a:pPr>
            <a:r>
              <a:rPr lang="fr-FR" sz="2600" u="sng" dirty="0"/>
              <a:t>Remarque</a:t>
            </a:r>
            <a:r>
              <a:rPr lang="fr-FR" sz="2600" dirty="0"/>
              <a:t>:</a:t>
            </a:r>
            <a:r>
              <a:rPr lang="fr-FR" sz="2600" dirty="0" smtClean="0"/>
              <a:t> L’IMVAVET produit aussi </a:t>
            </a:r>
            <a:r>
              <a:rPr lang="fr-FR" sz="2600" b="1" dirty="0" smtClean="0">
                <a:solidFill>
                  <a:srgbClr val="FF0000"/>
                </a:solidFill>
              </a:rPr>
              <a:t>le vaccin I2</a:t>
            </a:r>
            <a:r>
              <a:rPr lang="fr-FR" sz="2600" dirty="0" smtClean="0"/>
              <a:t>, qui est un nouveau vaccin dans la gamme aviaire, pour les zones enclavées qui ne disposent pas dispositif de conservation de vaccins conventionnel. </a:t>
            </a:r>
            <a:endParaRPr lang="fr-FR" sz="26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92088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51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fr-F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</a:t>
            </a:r>
            <a:r>
              <a:rPr lang="fr-FR" sz="3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ORGANISATION GENERALE</a:t>
            </a:r>
            <a:r>
              <a:rPr lang="fr-F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fr-F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fr-F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</a:t>
            </a:r>
            <a:r>
              <a:rPr lang="fr-FR" sz="3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 L’IMVAVET </a:t>
            </a:r>
            <a:endParaRPr lang="fr-FR" sz="36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556792"/>
            <a:ext cx="77768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92088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06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589199" cy="1280890"/>
          </a:xfrm>
        </p:spPr>
        <p:txBody>
          <a:bodyPr/>
          <a:lstStyle/>
          <a:p>
            <a:r>
              <a:rPr lang="fr-F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fr-FR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SCHEMA LOGIQUE </a:t>
            </a:r>
            <a:endParaRPr lang="fr-FR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836712"/>
            <a:ext cx="8075240" cy="568863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92088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4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6589199" cy="1280890"/>
          </a:xfrm>
        </p:spPr>
        <p:txBody>
          <a:bodyPr>
            <a:normAutofit/>
          </a:bodyPr>
          <a:lstStyle/>
          <a:p>
            <a:r>
              <a:rPr lang="fr-FR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PLAGE D’ADRESSE  IP et                   CONNEXION</a:t>
            </a:r>
            <a:endParaRPr lang="fr-FR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5" y="1916832"/>
            <a:ext cx="734677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Adresse IPV4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Plage  IP: </a:t>
            </a:r>
            <a:r>
              <a:rPr lang="fr-FR" sz="2400" dirty="0" smtClean="0"/>
              <a:t>192.168.1.0 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Sous réseau : 255.255.255.0 /24</a:t>
            </a:r>
          </a:p>
          <a:p>
            <a:pPr>
              <a:buFontTx/>
              <a:buChar char="-"/>
            </a:pPr>
            <a:endParaRPr lang="fr-F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La connexion est assurée par une liaison FIBRE OPTIQUE via </a:t>
            </a:r>
            <a:r>
              <a:rPr lang="fr-FR" sz="2400" dirty="0" err="1"/>
              <a:t>i</a:t>
            </a:r>
            <a:r>
              <a:rPr lang="fr-FR" sz="2400" dirty="0" err="1" smtClean="0"/>
              <a:t>Renala</a:t>
            </a:r>
            <a:r>
              <a:rPr lang="fr-F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L</a:t>
            </a:r>
            <a:r>
              <a:rPr lang="fr-FR" sz="2400" dirty="0"/>
              <a:t>e</a:t>
            </a:r>
            <a:r>
              <a:rPr lang="fr-FR" sz="2400" dirty="0" smtClean="0"/>
              <a:t> parc informatique est protégé par une alimentation secourue (groupe électrogène 50KVA) et ondulée (onduleur 30KVA)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92088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3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88640"/>
            <a:ext cx="70866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UTILISATEURS ET PARC </a:t>
            </a:r>
            <a:r>
              <a:rPr lang="fr-FR" sz="32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INFORMATIQUE</a:t>
            </a:r>
            <a:endParaRPr lang="fr-FR" sz="3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Chercheurs enseignants : 10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Technicien : 01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Personnel administratif et technique </a:t>
            </a:r>
            <a:r>
              <a:rPr lang="fr-FR" sz="2400" dirty="0" smtClean="0"/>
              <a:t>: 52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Serveurs :  02 serveurs Active directory: serveur d’application </a:t>
            </a:r>
            <a:r>
              <a:rPr lang="fr-FR" sz="2400" dirty="0"/>
              <a:t>/</a:t>
            </a:r>
            <a:r>
              <a:rPr lang="fr-FR" sz="2400" dirty="0" smtClean="0"/>
              <a:t>base </a:t>
            </a:r>
            <a:r>
              <a:rPr lang="fr-FR" sz="2400" dirty="0" smtClean="0"/>
              <a:t>de </a:t>
            </a:r>
            <a:r>
              <a:rPr lang="fr-FR" sz="2400" dirty="0" smtClean="0"/>
              <a:t>données sauvegarde.</a:t>
            </a:r>
            <a:endParaRPr lang="fr-F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Serveur proxy (</a:t>
            </a:r>
            <a:r>
              <a:rPr lang="fr-FR" sz="2400" dirty="0" err="1" smtClean="0"/>
              <a:t>Pfsense</a:t>
            </a:r>
            <a:r>
              <a:rPr lang="fr-FR" sz="2400" dirty="0" smtClean="0"/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Outils de supervision LAN: the </a:t>
            </a:r>
            <a:r>
              <a:rPr lang="fr-FR" sz="2400" dirty="0" err="1" smtClean="0"/>
              <a:t>Dude</a:t>
            </a:r>
            <a:r>
              <a:rPr lang="fr-FR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Outils  d’inventaire : OCS Inventory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Au total nous avons 23 ordinateurs, le taux d’utilisation est à 80%/jour ouvrable.</a:t>
            </a:r>
          </a:p>
          <a:p>
            <a:endParaRPr lang="fr-FR" sz="2400" dirty="0" smtClean="0"/>
          </a:p>
          <a:p>
            <a:r>
              <a:rPr lang="fr-FR" sz="2400" dirty="0" smtClean="0"/>
              <a:t>Tous nos ordinateurs sont connectés à internet.</a:t>
            </a:r>
          </a:p>
          <a:p>
            <a:endParaRPr lang="fr-FR" sz="3000" dirty="0" smtClean="0"/>
          </a:p>
          <a:p>
            <a:endParaRPr lang="fr-FR" sz="30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92088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964488" cy="6624736"/>
          </a:xfrm>
        </p:spPr>
      </p:pic>
    </p:spTree>
    <p:extLst>
      <p:ext uri="{BB962C8B-B14F-4D97-AF65-F5344CB8AC3E}">
        <p14:creationId xmlns:p14="http://schemas.microsoft.com/office/powerpoint/2010/main" val="876408944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936</TotalTime>
  <Words>302</Words>
  <Application>Microsoft Office PowerPoint</Application>
  <PresentationFormat>Affichage à l'écran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Brin</vt:lpstr>
      <vt:lpstr> </vt:lpstr>
      <vt:lpstr>PLAN DE PRESENATION DE L’IMVAVET</vt:lpstr>
      <vt:lpstr>    INSTITUT MALGACHES DES VACCINS             VETERINAIRES  (IMVAVET)</vt:lpstr>
      <vt:lpstr>ACTIVITE DE L’IMVAVET</vt:lpstr>
      <vt:lpstr>         ORGANISATION GENERALE                    DE  L’IMVAVET </vt:lpstr>
      <vt:lpstr>   SCHEMA LOGIQUE </vt:lpstr>
      <vt:lpstr>PLAGE D’ADRESSE  IP et                   CONNEXION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MALGACHES DES VACCINS VETERINAIRES  (IMVAVET)</dc:title>
  <dc:creator>ADMIN RESEAU</dc:creator>
  <cp:lastModifiedBy>PackadBell</cp:lastModifiedBy>
  <cp:revision>117</cp:revision>
  <dcterms:created xsi:type="dcterms:W3CDTF">2013-11-07T13:45:00Z</dcterms:created>
  <dcterms:modified xsi:type="dcterms:W3CDTF">2017-08-22T15:05:25Z</dcterms:modified>
</cp:coreProperties>
</file>