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15"/>
  </p:notesMasterIdLst>
  <p:sldIdLst>
    <p:sldId id="256" r:id="rId2"/>
    <p:sldId id="257" r:id="rId3"/>
    <p:sldId id="268" r:id="rId4"/>
    <p:sldId id="262" r:id="rId5"/>
    <p:sldId id="272" r:id="rId6"/>
    <p:sldId id="273" r:id="rId7"/>
    <p:sldId id="261" r:id="rId8"/>
    <p:sldId id="265" r:id="rId9"/>
    <p:sldId id="274" r:id="rId10"/>
    <p:sldId id="275" r:id="rId11"/>
    <p:sldId id="277" r:id="rId12"/>
    <p:sldId id="276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herche" initials="R" lastIdx="1" clrIdx="0">
    <p:extLst>
      <p:ext uri="{19B8F6BF-5375-455C-9EA6-DF929625EA0E}">
        <p15:presenceInfo xmlns:p15="http://schemas.microsoft.com/office/powerpoint/2012/main" userId="Recher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2935" autoAdjust="0"/>
  </p:normalViewPr>
  <p:slideViewPr>
    <p:cSldViewPr snapToGrid="0">
      <p:cViewPr varScale="1">
        <p:scale>
          <a:sx n="68" d="100"/>
          <a:sy n="68" d="100"/>
        </p:scale>
        <p:origin x="12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C901A-CE31-4323-BA40-743E7D852428}" type="datetimeFigureOut">
              <a:rPr lang="fr-FR" smtClean="0"/>
              <a:t>22/08/2017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494AF-C282-4BEF-B26F-3A154C3F3E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52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648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36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53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3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98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65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2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4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18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31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4AF-C282-4BEF-B26F-3A154C3F3E7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12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26" name="Group 6"/>
          <p:cNvGrpSpPr/>
          <p:nvPr userDrawn="1"/>
        </p:nvGrpSpPr>
        <p:grpSpPr>
          <a:xfrm>
            <a:off x="5579039" y="0"/>
            <a:ext cx="3572669" cy="6866467"/>
            <a:chOff x="7425267" y="-8467"/>
            <a:chExt cx="4763558" cy="6866467"/>
          </a:xfrm>
        </p:grpSpPr>
        <p:cxnSp>
          <p:nvCxnSpPr>
            <p:cNvPr id="27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FF66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7761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9561"/>
            <a:ext cx="6347713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29"/>
          <p:cNvSpPr/>
          <p:nvPr userDrawn="1"/>
        </p:nvSpPr>
        <p:spPr>
          <a:xfrm>
            <a:off x="8214338" y="0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Isosceles Triangle 30"/>
          <p:cNvSpPr/>
          <p:nvPr userDrawn="1"/>
        </p:nvSpPr>
        <p:spPr>
          <a:xfrm>
            <a:off x="7788839" y="3598334"/>
            <a:ext cx="1362869" cy="3268133"/>
          </a:xfrm>
          <a:prstGeom prst="triangle">
            <a:avLst>
              <a:gd name="adj" fmla="val 100000"/>
            </a:avLst>
          </a:prstGeom>
          <a:solidFill>
            <a:srgbClr val="FF66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11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3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7591" y="2648629"/>
            <a:ext cx="7738281" cy="1646302"/>
          </a:xfrm>
        </p:spPr>
        <p:txBody>
          <a:bodyPr/>
          <a:lstStyle/>
          <a:p>
            <a:r>
              <a:rPr lang="fr-FR" sz="4000" b="1" dirty="0"/>
              <a:t>INSTITUT SUPERIEUR DE TECHNOLOGIE D’ANTANANARIVO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28735" y="6400054"/>
            <a:ext cx="5826719" cy="457946"/>
          </a:xfrm>
        </p:spPr>
        <p:txBody>
          <a:bodyPr/>
          <a:lstStyle/>
          <a:p>
            <a:r>
              <a:rPr lang="fr-FR" dirty="0"/>
              <a:t>22 au 25 Août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/>
          <a:stretch>
            <a:fillRect/>
          </a:stretch>
        </p:blipFill>
        <p:spPr bwMode="auto">
          <a:xfrm>
            <a:off x="162594" y="4853355"/>
            <a:ext cx="2046696" cy="18487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08" y="55687"/>
            <a:ext cx="1509312" cy="20432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5022" y="204952"/>
            <a:ext cx="674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FF8533"/>
                </a:solidFill>
                <a:latin typeface="Arial Black" panose="020B0A04020102020204" pitchFamily="34" charset="0"/>
              </a:rPr>
              <a:t>InfoSup2017</a:t>
            </a:r>
          </a:p>
        </p:txBody>
      </p:sp>
    </p:spTree>
    <p:extLst>
      <p:ext uri="{BB962C8B-B14F-4D97-AF65-F5344CB8AC3E}">
        <p14:creationId xmlns:p14="http://schemas.microsoft.com/office/powerpoint/2010/main" val="13072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437" y="347180"/>
            <a:ext cx="6347713" cy="1320800"/>
          </a:xfrm>
        </p:spPr>
        <p:txBody>
          <a:bodyPr/>
          <a:lstStyle/>
          <a:p>
            <a:r>
              <a:rPr lang="fr-FR" b="1" dirty="0"/>
              <a:t>ORGANISATION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03942D-E636-4C65-A330-65B5BBA0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3" y="1712902"/>
            <a:ext cx="7334417" cy="24756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815072-F2CD-45FA-82AE-53A83C8D46A5}"/>
              </a:ext>
            </a:extLst>
          </p:cNvPr>
          <p:cNvSpPr/>
          <p:nvPr/>
        </p:nvSpPr>
        <p:spPr>
          <a:xfrm>
            <a:off x="362437" y="5258618"/>
            <a:ext cx="74623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équipements informatiques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interventions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traçabilités, ….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48ABC8-C472-436D-A627-876FECD22A89}"/>
              </a:ext>
            </a:extLst>
          </p:cNvPr>
          <p:cNvSpPr txBox="1">
            <a:spLocks/>
          </p:cNvSpPr>
          <p:nvPr/>
        </p:nvSpPr>
        <p:spPr>
          <a:xfrm>
            <a:off x="362437" y="4660488"/>
            <a:ext cx="8029396" cy="7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FF6600"/>
                </a:solidFill>
              </a:rPr>
              <a:t>Gestion du parc Informatique : </a:t>
            </a:r>
            <a:r>
              <a:rPr lang="fr-FR" b="1" dirty="0">
                <a:solidFill>
                  <a:srgbClr val="FF6600"/>
                </a:solidFill>
              </a:rPr>
              <a:t>GLPI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4733" y="1007580"/>
            <a:ext cx="601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informatique rattaché à la direction générale 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8" y="211770"/>
            <a:ext cx="6347713" cy="829239"/>
          </a:xfrm>
        </p:spPr>
        <p:txBody>
          <a:bodyPr/>
          <a:lstStyle/>
          <a:p>
            <a:r>
              <a:rPr lang="fr-FR" b="1" dirty="0" smtClean="0"/>
              <a:t>PROBLEMES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1041009"/>
            <a:ext cx="8156029" cy="54864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Instabilité de la connexion via TELMA (coupure, panne,….)</a:t>
            </a:r>
            <a:endParaRPr lang="fr-FR" sz="2400" b="1" dirty="0" smtClean="0"/>
          </a:p>
          <a:p>
            <a:r>
              <a:rPr lang="fr-FR" sz="2400" b="1" dirty="0" smtClean="0">
                <a:solidFill>
                  <a:srgbClr val="FF6600"/>
                </a:solidFill>
              </a:rPr>
              <a:t>Accessibilité très long à mail Yahoo</a:t>
            </a:r>
          </a:p>
          <a:p>
            <a:r>
              <a:rPr lang="fr-FR" sz="2400" b="1" dirty="0" smtClean="0"/>
              <a:t>Saturation connexion : PGI cocktail (</a:t>
            </a:r>
            <a:r>
              <a:rPr lang="fr-FR" sz="2400" b="1" dirty="0" err="1" smtClean="0"/>
              <a:t>Scolarix</a:t>
            </a:r>
            <a:r>
              <a:rPr lang="fr-FR" sz="2400" b="1" smtClean="0"/>
              <a:t> et SCOLPEDA)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925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8" y="211770"/>
            <a:ext cx="6347713" cy="829239"/>
          </a:xfrm>
        </p:spPr>
        <p:txBody>
          <a:bodyPr/>
          <a:lstStyle/>
          <a:p>
            <a:r>
              <a:rPr lang="fr-FR" b="1" dirty="0" smtClean="0"/>
              <a:t>PROJETS PREVISIONNELS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1041009"/>
            <a:ext cx="8156029" cy="54864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Mise  en place des points WIFI</a:t>
            </a:r>
          </a:p>
          <a:p>
            <a:r>
              <a:rPr lang="fr-FR" sz="2400" b="1" dirty="0" smtClean="0">
                <a:solidFill>
                  <a:srgbClr val="FF6600"/>
                </a:solidFill>
              </a:rPr>
              <a:t>Mise en place d’un plateforme numérique d’échange de fichiers entre étudiants, Enseignants et Administration (MOODLE-héberge </a:t>
            </a:r>
            <a:r>
              <a:rPr lang="fr-FR" sz="2400" b="1" dirty="0" err="1" smtClean="0">
                <a:solidFill>
                  <a:srgbClr val="FF6600"/>
                </a:solidFill>
              </a:rPr>
              <a:t>iRENALA</a:t>
            </a:r>
            <a:r>
              <a:rPr lang="fr-FR" sz="2400" b="1" dirty="0" smtClean="0">
                <a:solidFill>
                  <a:srgbClr val="FF6600"/>
                </a:solidFill>
              </a:rPr>
              <a:t>)</a:t>
            </a:r>
          </a:p>
          <a:p>
            <a:r>
              <a:rPr lang="fr-FR" sz="2400" b="1" dirty="0" smtClean="0"/>
              <a:t>Amélioration des </a:t>
            </a:r>
            <a:r>
              <a:rPr lang="fr-FR" sz="2400" b="1" dirty="0"/>
              <a:t>protections des matériels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341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057" y="1359225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Merci de votre aimable attention!</a:t>
            </a:r>
            <a:r>
              <a:rPr lang="fr-FR" dirty="0">
                <a:solidFill>
                  <a:srgbClr val="FFFF00"/>
                </a:solidFill>
              </a:rPr>
              <a:t/>
            </a:r>
            <a:br>
              <a:rPr lang="fr-FR" dirty="0">
                <a:solidFill>
                  <a:srgbClr val="FFFF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0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PLAN DE PRESENTATION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2160590"/>
            <a:ext cx="8156029" cy="4697410"/>
          </a:xfrm>
        </p:spPr>
        <p:txBody>
          <a:bodyPr>
            <a:normAutofit/>
          </a:bodyPr>
          <a:lstStyle/>
          <a:p>
            <a:r>
              <a:rPr lang="fr-FR" sz="2800" dirty="0"/>
              <a:t>Infrastructure de l’IST d’Antananarivo</a:t>
            </a:r>
          </a:p>
          <a:p>
            <a:r>
              <a:rPr lang="fr-FR" sz="2800" dirty="0"/>
              <a:t>Architecture réseau</a:t>
            </a:r>
          </a:p>
          <a:p>
            <a:r>
              <a:rPr lang="fr-FR" sz="2800" dirty="0" smtClean="0"/>
              <a:t>Organisation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Problèmes</a:t>
            </a:r>
            <a:endParaRPr lang="fr-FR" sz="2800" dirty="0"/>
          </a:p>
          <a:p>
            <a:r>
              <a:rPr lang="fr-FR" sz="2800" dirty="0"/>
              <a:t>Projets prévisionnels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763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8" y="211770"/>
            <a:ext cx="6347713" cy="829239"/>
          </a:xfrm>
        </p:spPr>
        <p:txBody>
          <a:bodyPr/>
          <a:lstStyle/>
          <a:p>
            <a:r>
              <a:rPr lang="fr-FR" b="1" dirty="0"/>
              <a:t>LES INFRASTRUCTURES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1041009"/>
            <a:ext cx="8156029" cy="548640"/>
          </a:xfrm>
        </p:spPr>
        <p:txBody>
          <a:bodyPr>
            <a:normAutofit/>
          </a:bodyPr>
          <a:lstStyle/>
          <a:p>
            <a:r>
              <a:rPr lang="fr-FR" sz="2800" b="1" dirty="0"/>
              <a:t>Les Bâtiments </a:t>
            </a:r>
            <a:r>
              <a:rPr lang="fr-FR" sz="2800" dirty="0"/>
              <a:t>: </a:t>
            </a:r>
            <a:r>
              <a:rPr lang="fr-FR" sz="2800" dirty="0">
                <a:solidFill>
                  <a:schemeClr val="tx1"/>
                </a:solidFill>
              </a:rPr>
              <a:t>05 + 01 local</a:t>
            </a:r>
          </a:p>
          <a:p>
            <a:pPr marL="0" indent="0">
              <a:buNone/>
            </a:pPr>
            <a:endParaRPr lang="fr-FR" sz="2800" dirty="0">
              <a:solidFill>
                <a:srgbClr val="FF66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AC2AFA-8265-4D58-A281-3A822A16C996}"/>
              </a:ext>
            </a:extLst>
          </p:cNvPr>
          <p:cNvSpPr/>
          <p:nvPr/>
        </p:nvSpPr>
        <p:spPr>
          <a:xfrm>
            <a:off x="897696" y="1769988"/>
            <a:ext cx="136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Bâtiment 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54E996-C564-4026-A8C8-A3DB4BBB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2115035"/>
            <a:ext cx="1792379" cy="119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3DFC7-25C8-464E-90BB-EF06606C617D}"/>
              </a:ext>
            </a:extLst>
          </p:cNvPr>
          <p:cNvSpPr/>
          <p:nvPr/>
        </p:nvSpPr>
        <p:spPr>
          <a:xfrm>
            <a:off x="897696" y="3528864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Bâtiment B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B02E48-17C7-4DE2-8B3E-B9468D363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001" y="3970862"/>
            <a:ext cx="2414455" cy="86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831EAD-8D40-4631-AEA4-4B4A094D5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602" y="5318669"/>
            <a:ext cx="1444877" cy="12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53530C-B8E4-4243-9870-3719A7996E8F}"/>
              </a:ext>
            </a:extLst>
          </p:cNvPr>
          <p:cNvSpPr/>
          <p:nvPr/>
        </p:nvSpPr>
        <p:spPr>
          <a:xfrm>
            <a:off x="897696" y="494933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Bâtiment C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6DE7B0-ADF9-44F3-9BFC-2F0919B26ABE}"/>
              </a:ext>
            </a:extLst>
          </p:cNvPr>
          <p:cNvCxnSpPr/>
          <p:nvPr/>
        </p:nvCxnSpPr>
        <p:spPr>
          <a:xfrm>
            <a:off x="4839286" y="2011680"/>
            <a:ext cx="0" cy="462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EB3C3-AB19-4DC4-A8D3-B98A771E24C2}"/>
              </a:ext>
            </a:extLst>
          </p:cNvPr>
          <p:cNvSpPr/>
          <p:nvPr/>
        </p:nvSpPr>
        <p:spPr>
          <a:xfrm>
            <a:off x="5023785" y="1904486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Bâtiment 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3367D-2CF2-4C9C-84DD-0C18CD8E1F73}"/>
              </a:ext>
            </a:extLst>
          </p:cNvPr>
          <p:cNvSpPr/>
          <p:nvPr/>
        </p:nvSpPr>
        <p:spPr>
          <a:xfrm>
            <a:off x="5023785" y="359281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Bâtiment 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4D2D4-5C5B-4FCB-87D4-7C970F9F07DB}"/>
              </a:ext>
            </a:extLst>
          </p:cNvPr>
          <p:cNvSpPr/>
          <p:nvPr/>
        </p:nvSpPr>
        <p:spPr>
          <a:xfrm>
            <a:off x="5023785" y="4992831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Magasin</a:t>
            </a:r>
          </a:p>
        </p:txBody>
      </p:sp>
      <p:pic>
        <p:nvPicPr>
          <p:cNvPr id="17" name="Picture 9" descr="C:\Documents and Settings\Administrateur\Bureau\présentation INFO\photo\DSCF1899.JPG">
            <a:extLst>
              <a:ext uri="{FF2B5EF4-FFF2-40B4-BE49-F238E27FC236}">
                <a16:creationId xmlns:a16="http://schemas.microsoft.com/office/drawing/2014/main" id="{01A2A96B-2237-458B-9A47-80302C38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b="16180"/>
          <a:stretch>
            <a:fillRect/>
          </a:stretch>
        </p:blipFill>
        <p:spPr bwMode="auto">
          <a:xfrm>
            <a:off x="5414346" y="5362163"/>
            <a:ext cx="1951037" cy="95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9B1542B-C395-4183-8D9C-7F505B442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301" y="2354158"/>
            <a:ext cx="1268460" cy="131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9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149" y="334548"/>
            <a:ext cx="6347713" cy="746108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6600"/>
                </a:solidFill>
              </a:rPr>
              <a:t>SALLE VISIOCONFERENCE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4365457"/>
            <a:ext cx="7856485" cy="1219418"/>
          </a:xfrm>
        </p:spPr>
        <p:txBody>
          <a:bodyPr>
            <a:noAutofit/>
          </a:bodyPr>
          <a:lstStyle/>
          <a:p>
            <a:r>
              <a:rPr lang="fr-FR" sz="2800" dirty="0"/>
              <a:t>01 Polycom QDX 6000</a:t>
            </a:r>
          </a:p>
          <a:p>
            <a:r>
              <a:rPr lang="fr-FR" sz="2800" dirty="0"/>
              <a:t>01 vidéoprojecteur</a:t>
            </a:r>
          </a:p>
        </p:txBody>
      </p:sp>
      <p:pic>
        <p:nvPicPr>
          <p:cNvPr id="6" name="Picture 3" descr="C:\Documents and Settings\Administrateur\Bureau\présentation INFO\photo\DSCF1364.JPG">
            <a:extLst>
              <a:ext uri="{FF2B5EF4-FFF2-40B4-BE49-F238E27FC236}">
                <a16:creationId xmlns:a16="http://schemas.microsoft.com/office/drawing/2014/main" id="{B6E11169-6B0E-44D2-B37A-82964105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57176" y="1080656"/>
            <a:ext cx="4114956" cy="3086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904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903" y="290302"/>
            <a:ext cx="7465255" cy="74610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Répartition des Postes de </a:t>
            </a:r>
            <a:r>
              <a:rPr lang="fr-FR" b="1" dirty="0" smtClean="0">
                <a:solidFill>
                  <a:srgbClr val="FF6600"/>
                </a:solidFill>
              </a:rPr>
              <a:t>Travail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03" y="1440511"/>
            <a:ext cx="8799871" cy="1219418"/>
          </a:xfrm>
        </p:spPr>
        <p:txBody>
          <a:bodyPr>
            <a:noAutofit/>
          </a:bodyPr>
          <a:lstStyle/>
          <a:p>
            <a:r>
              <a:rPr lang="fr-FR" sz="2800" b="1" dirty="0"/>
              <a:t>01 laboratoire Informatique de 13 postes pour chaque ECOLE:</a:t>
            </a:r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800" dirty="0"/>
              <a:t> </a:t>
            </a:r>
            <a:r>
              <a:rPr lang="fr-FR" sz="2400" dirty="0"/>
              <a:t>Génie Civil</a:t>
            </a:r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400" dirty="0"/>
              <a:t> Génie Industriel</a:t>
            </a:r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400" dirty="0"/>
              <a:t> Génie du Management d’Entreprise et du Commerce</a:t>
            </a:r>
          </a:p>
          <a:p>
            <a:r>
              <a:rPr lang="fr-FR" sz="2800" b="1" dirty="0"/>
              <a:t>03 laboratoires Informatiques communs </a:t>
            </a:r>
            <a:endParaRPr lang="fr-FR" sz="2800" b="1" dirty="0" smtClean="0"/>
          </a:p>
          <a:p>
            <a:r>
              <a:rPr lang="fr-FR" sz="2800" b="1" dirty="0" smtClean="0"/>
              <a:t>Récapitulation: </a:t>
            </a:r>
            <a:endParaRPr lang="fr-FR" sz="2800" b="1" dirty="0"/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400" dirty="0"/>
              <a:t> Bâtiment A : </a:t>
            </a:r>
            <a:r>
              <a:rPr lang="fr-FR" sz="2400" dirty="0" smtClean="0"/>
              <a:t>28</a:t>
            </a:r>
            <a:endParaRPr lang="fr-FR" sz="2400" dirty="0"/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400" dirty="0"/>
              <a:t> Bâtiment B : </a:t>
            </a:r>
            <a:r>
              <a:rPr lang="fr-FR" sz="2400" dirty="0" smtClean="0"/>
              <a:t>61</a:t>
            </a:r>
            <a:endParaRPr lang="fr-FR" sz="2400" dirty="0"/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400" dirty="0"/>
              <a:t> Bâtiment C : </a:t>
            </a:r>
            <a:r>
              <a:rPr lang="fr-FR" sz="2400" dirty="0" smtClean="0"/>
              <a:t>58</a:t>
            </a:r>
            <a:endParaRPr lang="fr-FR" sz="2400" dirty="0"/>
          </a:p>
          <a:p>
            <a:pPr marL="530225" indent="-87313">
              <a:buFont typeface="Wingdings" panose="05000000000000000000" pitchFamily="2" charset="2"/>
              <a:buChar char="ü"/>
            </a:pPr>
            <a:r>
              <a:rPr lang="fr-FR" sz="2400" dirty="0"/>
              <a:t> Bâtiment D : </a:t>
            </a:r>
            <a:r>
              <a:rPr lang="fr-FR" sz="2400" dirty="0" smtClean="0"/>
              <a:t>33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416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903" y="290302"/>
            <a:ext cx="7465255" cy="74610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Répartition par Type d’Utilisateur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103" y="1587995"/>
            <a:ext cx="8799871" cy="1219418"/>
          </a:xfrm>
        </p:spPr>
        <p:txBody>
          <a:bodyPr>
            <a:noAutofit/>
          </a:bodyPr>
          <a:lstStyle/>
          <a:p>
            <a:r>
              <a:rPr lang="fr-FR" sz="2800" b="1" dirty="0"/>
              <a:t>Etudiants 		: </a:t>
            </a:r>
            <a:r>
              <a:rPr lang="fr-FR" sz="2800" b="1" dirty="0" smtClean="0"/>
              <a:t>89</a:t>
            </a:r>
            <a:endParaRPr lang="fr-FR" sz="2800" b="1" dirty="0"/>
          </a:p>
          <a:p>
            <a:r>
              <a:rPr lang="fr-FR" sz="2800" b="1" dirty="0"/>
              <a:t>Enseignants 	: </a:t>
            </a:r>
            <a:r>
              <a:rPr lang="fr-FR" sz="2800" b="1" dirty="0" smtClean="0"/>
              <a:t>35</a:t>
            </a:r>
            <a:endParaRPr lang="fr-FR" sz="2800" b="1" dirty="0"/>
          </a:p>
          <a:p>
            <a:r>
              <a:rPr lang="fr-FR" sz="2800" b="1" dirty="0"/>
              <a:t> Personnel Administratif et Technique : </a:t>
            </a:r>
            <a:r>
              <a:rPr lang="fr-FR" sz="2800" b="1" dirty="0" smtClean="0"/>
              <a:t>42</a:t>
            </a:r>
            <a:endParaRPr lang="fr-FR" sz="2800" b="1" dirty="0"/>
          </a:p>
          <a:p>
            <a:r>
              <a:rPr lang="fr-FR" sz="2800" b="1" dirty="0"/>
              <a:t>SDPAE (Scolarité) : </a:t>
            </a:r>
            <a:r>
              <a:rPr lang="fr-FR" sz="2800" b="1" dirty="0" smtClean="0"/>
              <a:t>7</a:t>
            </a:r>
            <a:endParaRPr lang="fr-FR" sz="2800" b="1" dirty="0"/>
          </a:p>
          <a:p>
            <a:r>
              <a:rPr lang="fr-FR" sz="2800" b="1" dirty="0" smtClean="0"/>
              <a:t>Service Informatique</a:t>
            </a:r>
            <a:r>
              <a:rPr lang="fr-FR" sz="2800" b="1" dirty="0"/>
              <a:t>	</a:t>
            </a:r>
            <a:r>
              <a:rPr lang="fr-FR" sz="2800" b="1" dirty="0" smtClean="0"/>
              <a:t>:7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977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178" y="1571296"/>
            <a:ext cx="6347713" cy="1320800"/>
          </a:xfrm>
        </p:spPr>
        <p:txBody>
          <a:bodyPr/>
          <a:lstStyle/>
          <a:p>
            <a:r>
              <a:rPr lang="fr-FR" b="1" dirty="0"/>
              <a:t>ARCHITECTURE RESEAU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5564" y="2434896"/>
            <a:ext cx="50577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961" y="1368324"/>
            <a:ext cx="8465929" cy="894786"/>
          </a:xfrm>
        </p:spPr>
        <p:txBody>
          <a:bodyPr>
            <a:normAutofit/>
          </a:bodyPr>
          <a:lstStyle/>
          <a:p>
            <a:r>
              <a:rPr lang="fr-FR" sz="2800" dirty="0"/>
              <a:t>Les Bâtiments sont reliés par des Fibres Optiques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47524"/>
            <a:ext cx="6347713" cy="1320800"/>
          </a:xfrm>
        </p:spPr>
        <p:txBody>
          <a:bodyPr/>
          <a:lstStyle/>
          <a:p>
            <a:r>
              <a:rPr lang="fr-FR" b="1" dirty="0">
                <a:solidFill>
                  <a:srgbClr val="FF6600"/>
                </a:solidFill>
              </a:rPr>
              <a:t>Interconnexion des postes de travail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C43B77-CA1A-4825-802D-9E365D65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79" y="1962296"/>
            <a:ext cx="5718074" cy="3243228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281459FD-FAD1-4345-8F25-A13A6BE19B54}"/>
              </a:ext>
            </a:extLst>
          </p:cNvPr>
          <p:cNvSpPr txBox="1">
            <a:spLocks/>
          </p:cNvSpPr>
          <p:nvPr/>
        </p:nvSpPr>
        <p:spPr>
          <a:xfrm>
            <a:off x="119960" y="5205524"/>
            <a:ext cx="8465929" cy="5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Entre les Routeurs, Switch et les PC : Câbles FTP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5AB7536-E5A7-4A59-A27C-70DDEC537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6" y="5722574"/>
            <a:ext cx="1499420" cy="84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C5B419E-7393-4238-AC6E-5EC212141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216" y="5837303"/>
            <a:ext cx="1369847" cy="69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9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386" y="283498"/>
            <a:ext cx="6347713" cy="77838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6600"/>
                </a:solidFill>
              </a:rPr>
              <a:t>Adressage IP : Classe B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27D23D9-B483-4F92-9158-524E1756C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39757"/>
              </p:ext>
            </p:extLst>
          </p:nvPr>
        </p:nvGraphicFramePr>
        <p:xfrm>
          <a:off x="462730" y="871282"/>
          <a:ext cx="7707876" cy="2194308"/>
        </p:xfrm>
        <a:graphic>
          <a:graphicData uri="http://schemas.openxmlformats.org/drawingml/2006/table">
            <a:tbl>
              <a:tblPr/>
              <a:tblGrid>
                <a:gridCol w="927590">
                  <a:extLst>
                    <a:ext uri="{9D8B030D-6E8A-4147-A177-3AD203B41FA5}">
                      <a16:colId xmlns:a16="http://schemas.microsoft.com/office/drawing/2014/main" val="3859871634"/>
                    </a:ext>
                  </a:extLst>
                </a:gridCol>
                <a:gridCol w="1811573">
                  <a:extLst>
                    <a:ext uri="{9D8B030D-6E8A-4147-A177-3AD203B41FA5}">
                      <a16:colId xmlns:a16="http://schemas.microsoft.com/office/drawing/2014/main" val="1984195086"/>
                    </a:ext>
                  </a:extLst>
                </a:gridCol>
                <a:gridCol w="823872">
                  <a:extLst>
                    <a:ext uri="{9D8B030D-6E8A-4147-A177-3AD203B41FA5}">
                      <a16:colId xmlns:a16="http://schemas.microsoft.com/office/drawing/2014/main" val="857890934"/>
                    </a:ext>
                  </a:extLst>
                </a:gridCol>
                <a:gridCol w="1166490">
                  <a:extLst>
                    <a:ext uri="{9D8B030D-6E8A-4147-A177-3AD203B41FA5}">
                      <a16:colId xmlns:a16="http://schemas.microsoft.com/office/drawing/2014/main" val="4214843749"/>
                    </a:ext>
                  </a:extLst>
                </a:gridCol>
                <a:gridCol w="1370777">
                  <a:extLst>
                    <a:ext uri="{9D8B030D-6E8A-4147-A177-3AD203B41FA5}">
                      <a16:colId xmlns:a16="http://schemas.microsoft.com/office/drawing/2014/main" val="2037853356"/>
                    </a:ext>
                  </a:extLst>
                </a:gridCol>
                <a:gridCol w="1607574">
                  <a:extLst>
                    <a:ext uri="{9D8B030D-6E8A-4147-A177-3AD203B41FA5}">
                      <a16:colId xmlns:a16="http://schemas.microsoft.com/office/drawing/2014/main" val="4189555965"/>
                    </a:ext>
                  </a:extLst>
                </a:gridCol>
              </a:tblGrid>
              <a:tr h="639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Réseau</a:t>
                      </a:r>
                    </a:p>
                  </a:txBody>
                  <a:tcPr marL="91437" marR="91437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Ordinateurs</a:t>
                      </a:r>
                    </a:p>
                  </a:txBody>
                  <a:tcPr marL="91437" marR="91437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Masque</a:t>
                      </a:r>
                    </a:p>
                  </a:txBody>
                  <a:tcPr marL="91437" marR="91437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Passerelle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(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Pfsense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91437" marR="91437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Serveur DNS</a:t>
                      </a:r>
                    </a:p>
                  </a:txBody>
                  <a:tcPr marL="91437" marR="91437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28259"/>
                  </a:ext>
                </a:extLst>
              </a:tr>
              <a:tr h="639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192.168.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6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100 / 10 / 20 /30 / 40 / 50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6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.1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6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255.255.0.0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192.168.0.1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192.168.10.1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66221"/>
                  </a:ext>
                </a:extLst>
              </a:tr>
              <a:tr h="8094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anose="020204040303010108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ID ECOLE / Direction / Service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</a:rPr>
                        <a:t>ID PC</a:t>
                      </a: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anose="020204040303010108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anose="020204040303010108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anose="02020404030301010803" pitchFamily="18" charset="0"/>
                        <a:ea typeface="MS PGothic" panose="020B0600070205080204" pitchFamily="34" charset="-128"/>
                      </a:endParaRPr>
                    </a:p>
                  </a:txBody>
                  <a:tcPr marL="91437" marR="91437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96507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4C3B5001-8A78-4870-A2C1-D14CA7740408}"/>
              </a:ext>
            </a:extLst>
          </p:cNvPr>
          <p:cNvSpPr txBox="1">
            <a:spLocks/>
          </p:cNvSpPr>
          <p:nvPr/>
        </p:nvSpPr>
        <p:spPr>
          <a:xfrm>
            <a:off x="270386" y="3264181"/>
            <a:ext cx="7900221" cy="77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FF6600"/>
                </a:solidFill>
              </a:rPr>
              <a:t>Gestion des droits des Utilisateurs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4BC04-F0D7-4E64-9515-EC63B320F667}"/>
              </a:ext>
            </a:extLst>
          </p:cNvPr>
          <p:cNvSpPr/>
          <p:nvPr/>
        </p:nvSpPr>
        <p:spPr>
          <a:xfrm>
            <a:off x="270387" y="3653374"/>
            <a:ext cx="8622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Directory – Windows serveur 2003 (1 Go Etudiants – 3Go  par utilisateur)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Poste de travail (Trend micro licence) - Membre de Domaine : ISTT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utilisateur dispose un login et un mot de passe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156AF92-85F1-4AD3-BC5C-46F4D1ADC3A7}"/>
              </a:ext>
            </a:extLst>
          </p:cNvPr>
          <p:cNvSpPr txBox="1">
            <a:spLocks/>
          </p:cNvSpPr>
          <p:nvPr/>
        </p:nvSpPr>
        <p:spPr>
          <a:xfrm>
            <a:off x="366557" y="5582405"/>
            <a:ext cx="7900221" cy="77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FF6600"/>
                </a:solidFill>
              </a:rPr>
              <a:t>Gestion de la bande passante et des filtres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80BF3E-E288-4F72-9A96-55C6A42B53D7}"/>
              </a:ext>
            </a:extLst>
          </p:cNvPr>
          <p:cNvSpPr/>
          <p:nvPr/>
        </p:nvSpPr>
        <p:spPr>
          <a:xfrm>
            <a:off x="270386" y="6106875"/>
            <a:ext cx="74623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altLang="fr-F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pfsense</a:t>
            </a:r>
            <a:endParaRPr lang="fr-FR" alt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987</TotalTime>
  <Words>338</Words>
  <Application>Microsoft Office PowerPoint</Application>
  <PresentationFormat>Affichage à l'écran (4:3)</PresentationFormat>
  <Paragraphs>89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MS PGothic</vt:lpstr>
      <vt:lpstr>Arial Black</vt:lpstr>
      <vt:lpstr>Calibri</vt:lpstr>
      <vt:lpstr>Garamond</vt:lpstr>
      <vt:lpstr>Trebuchet MS</vt:lpstr>
      <vt:lpstr>Wingdings</vt:lpstr>
      <vt:lpstr>Wingdings 3</vt:lpstr>
      <vt:lpstr>Facette</vt:lpstr>
      <vt:lpstr>INSTITUT SUPERIEUR DE TECHNOLOGIE D’ANTANANARIVO</vt:lpstr>
      <vt:lpstr>PLAN DE PRESENTATION</vt:lpstr>
      <vt:lpstr>LES INFRASTRUCTURES</vt:lpstr>
      <vt:lpstr>SALLE VISIOCONFERENCE</vt:lpstr>
      <vt:lpstr>Répartition des Postes de Travail</vt:lpstr>
      <vt:lpstr>Répartition par Type d’Utilisateur</vt:lpstr>
      <vt:lpstr>ARCHITECTURE RESEAU</vt:lpstr>
      <vt:lpstr>Interconnexion des postes de travail</vt:lpstr>
      <vt:lpstr>Adressage IP : Classe B</vt:lpstr>
      <vt:lpstr>ORGANISATION</vt:lpstr>
      <vt:lpstr>PROBLEMES</vt:lpstr>
      <vt:lpstr>PROJETS PREVISIONNELS</vt:lpstr>
      <vt:lpstr>Merci de votre aimable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TIANA-VAL</cp:lastModifiedBy>
  <cp:revision>219</cp:revision>
  <dcterms:created xsi:type="dcterms:W3CDTF">2017-06-09T11:34:54Z</dcterms:created>
  <dcterms:modified xsi:type="dcterms:W3CDTF">2017-08-22T13:07:01Z</dcterms:modified>
</cp:coreProperties>
</file>