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08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9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2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61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2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03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09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2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75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7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18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F7DA-1BFD-4390-A553-5BA88A9AD1FD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4178-691C-4C2B-B732-BDDFCAA57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55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 BOTANIQUE ET ZOOLOGIQUE DE TSIMBAZAZA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E:\GEAGATE\PFSENSE CONFIG\doc eric\DOSSIER BODO\LOGO DRAP\logo drap centr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9" b="15769"/>
          <a:stretch/>
        </p:blipFill>
        <p:spPr bwMode="auto">
          <a:xfrm>
            <a:off x="2839197" y="1700808"/>
            <a:ext cx="3353233" cy="331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203446" y="558924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SEMINAIRE </a:t>
            </a:r>
            <a:r>
              <a:rPr lang="fr-FR" sz="3200" dirty="0" err="1" smtClean="0">
                <a:solidFill>
                  <a:srgbClr val="002060"/>
                </a:solidFill>
              </a:rPr>
              <a:t>INFOsup</a:t>
            </a:r>
            <a:r>
              <a:rPr lang="fr-FR" sz="3200" dirty="0" smtClean="0">
                <a:solidFill>
                  <a:srgbClr val="002060"/>
                </a:solidFill>
              </a:rPr>
              <a:t> 2017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2317" y="83671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Centre National de Recherche</a:t>
            </a:r>
            <a:endParaRPr lang="fr-F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7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/>
              <a:t>HISTORIQUE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9699" y="908720"/>
            <a:ext cx="8784976" cy="5568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Le </a:t>
            </a:r>
            <a:r>
              <a:rPr lang="en-US" sz="1400" dirty="0" err="1"/>
              <a:t>Parc</a:t>
            </a:r>
            <a:r>
              <a:rPr lang="en-US" sz="1400" dirty="0"/>
              <a:t> </a:t>
            </a:r>
            <a:r>
              <a:rPr lang="en-US" sz="1400" dirty="0" err="1"/>
              <a:t>Botanique</a:t>
            </a:r>
            <a:r>
              <a:rPr lang="en-US" sz="1400" dirty="0"/>
              <a:t> et </a:t>
            </a:r>
            <a:r>
              <a:rPr lang="en-US" sz="1400" dirty="0" err="1"/>
              <a:t>Zoologique</a:t>
            </a:r>
            <a:r>
              <a:rPr lang="en-US" sz="1400" dirty="0"/>
              <a:t> de </a:t>
            </a:r>
            <a:r>
              <a:rPr lang="en-US" sz="1400" dirty="0" err="1"/>
              <a:t>Tsimbazaza</a:t>
            </a:r>
            <a:r>
              <a:rPr lang="en-US" sz="1400" dirty="0"/>
              <a:t> a </a:t>
            </a:r>
            <a:r>
              <a:rPr lang="en-US" sz="1400" dirty="0" err="1"/>
              <a:t>été</a:t>
            </a:r>
            <a:r>
              <a:rPr lang="en-US" sz="1400" dirty="0"/>
              <a:t> </a:t>
            </a:r>
            <a:r>
              <a:rPr lang="en-US" sz="1400" dirty="0" err="1"/>
              <a:t>créé</a:t>
            </a:r>
            <a:r>
              <a:rPr lang="en-US" sz="1400" dirty="0"/>
              <a:t> en 1925 sous le nom de « </a:t>
            </a:r>
            <a:r>
              <a:rPr lang="en-US" sz="1400" dirty="0" err="1"/>
              <a:t>Jardin</a:t>
            </a:r>
            <a:r>
              <a:rPr lang="en-US" sz="1400" dirty="0"/>
              <a:t> </a:t>
            </a:r>
            <a:r>
              <a:rPr lang="en-US" sz="1400" dirty="0" err="1"/>
              <a:t>Botanique</a:t>
            </a:r>
            <a:r>
              <a:rPr lang="en-US" sz="1400" dirty="0"/>
              <a:t> </a:t>
            </a:r>
            <a:r>
              <a:rPr lang="en-US" sz="1400" dirty="0" err="1"/>
              <a:t>d’Antananarivo</a:t>
            </a:r>
            <a:r>
              <a:rPr lang="en-US" sz="1400" dirty="0"/>
              <a:t> ».</a:t>
            </a:r>
            <a:endParaRPr lang="fr-FR" sz="1400" dirty="0"/>
          </a:p>
          <a:p>
            <a:pPr marL="0" indent="0">
              <a:buNone/>
            </a:pPr>
            <a:r>
              <a:rPr lang="en-US" sz="1400" dirty="0" err="1"/>
              <a:t>Conformément</a:t>
            </a:r>
            <a:r>
              <a:rPr lang="en-US" sz="1400" dirty="0"/>
              <a:t> au </a:t>
            </a:r>
            <a:r>
              <a:rPr lang="en-US" sz="1400" dirty="0" err="1"/>
              <a:t>décret</a:t>
            </a:r>
            <a:r>
              <a:rPr lang="en-US" sz="1400" dirty="0"/>
              <a:t> n°93162 du 13 Mars 1993 </a:t>
            </a:r>
            <a:r>
              <a:rPr lang="en-US" sz="1400" dirty="0" err="1"/>
              <a:t>fixant</a:t>
            </a:r>
            <a:r>
              <a:rPr lang="en-US" sz="1400" dirty="0"/>
              <a:t> le </a:t>
            </a:r>
            <a:r>
              <a:rPr lang="en-US" sz="1400" dirty="0" err="1"/>
              <a:t>statut</a:t>
            </a:r>
            <a:r>
              <a:rPr lang="en-US" sz="1400" dirty="0"/>
              <a:t> du </a:t>
            </a:r>
            <a:r>
              <a:rPr lang="en-US" sz="1400" dirty="0" err="1"/>
              <a:t>Parc</a:t>
            </a:r>
            <a:r>
              <a:rPr lang="en-US" sz="1400" dirty="0"/>
              <a:t> </a:t>
            </a:r>
            <a:r>
              <a:rPr lang="en-US" sz="1400" dirty="0" err="1"/>
              <a:t>Botanique</a:t>
            </a:r>
            <a:r>
              <a:rPr lang="en-US" sz="1400" dirty="0"/>
              <a:t> et </a:t>
            </a:r>
            <a:r>
              <a:rPr lang="en-US" sz="1400" dirty="0" err="1"/>
              <a:t>Zoologique</a:t>
            </a:r>
            <a:r>
              <a:rPr lang="en-US" sz="1400" dirty="0"/>
              <a:t> de </a:t>
            </a:r>
            <a:r>
              <a:rPr lang="en-US" sz="1400" dirty="0" err="1"/>
              <a:t>Tsimbazaza</a:t>
            </a:r>
            <a:r>
              <a:rPr lang="en-US" sz="1400" dirty="0"/>
              <a:t> (PBZT),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le</a:t>
            </a:r>
            <a:r>
              <a:rPr lang="en-US" sz="1400" dirty="0"/>
              <a:t> PBZT </a:t>
            </a:r>
            <a:r>
              <a:rPr lang="en-US" sz="1400" dirty="0" err="1"/>
              <a:t>est</a:t>
            </a:r>
            <a:r>
              <a:rPr lang="en-US" sz="1400" dirty="0"/>
              <a:t> un </a:t>
            </a:r>
            <a:r>
              <a:rPr lang="en-US" sz="1400" dirty="0" err="1"/>
              <a:t>Etablissement</a:t>
            </a:r>
            <a:r>
              <a:rPr lang="en-US" sz="1400" dirty="0"/>
              <a:t> Public </a:t>
            </a:r>
            <a:r>
              <a:rPr lang="en-US" sz="1400" dirty="0" smtClean="0"/>
              <a:t>à </a:t>
            </a:r>
            <a:r>
              <a:rPr lang="en-US" sz="1400" dirty="0" err="1" smtClean="0"/>
              <a:t>caractère</a:t>
            </a:r>
            <a:r>
              <a:rPr lang="en-US" sz="1400" dirty="0"/>
              <a:t> </a:t>
            </a:r>
            <a:r>
              <a:rPr lang="en-US" sz="1400" dirty="0" err="1"/>
              <a:t>Administratif</a:t>
            </a:r>
            <a:r>
              <a:rPr lang="en-US" sz="1400" dirty="0"/>
              <a:t> et à vocation </a:t>
            </a:r>
            <a:r>
              <a:rPr lang="en-US" sz="1400" dirty="0" err="1"/>
              <a:t>culturelle</a:t>
            </a:r>
            <a:r>
              <a:rPr lang="en-US" sz="1400" dirty="0"/>
              <a:t> et </a:t>
            </a:r>
            <a:r>
              <a:rPr lang="en-US" sz="1400" dirty="0" err="1"/>
              <a:t>Scientifique</a:t>
            </a:r>
            <a:r>
              <a:rPr lang="en-US" sz="1400" dirty="0"/>
              <a:t>, </a:t>
            </a:r>
            <a:r>
              <a:rPr lang="en-US" sz="1400" dirty="0" err="1"/>
              <a:t>doté</a:t>
            </a: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de</a:t>
            </a:r>
            <a:r>
              <a:rPr lang="en-US" sz="1400" dirty="0"/>
              <a:t> la </a:t>
            </a:r>
            <a:r>
              <a:rPr lang="en-US" sz="1400" dirty="0" err="1"/>
              <a:t>personnalité</a:t>
            </a:r>
            <a:r>
              <a:rPr lang="en-US" sz="1400" dirty="0"/>
              <a:t> </a:t>
            </a:r>
            <a:r>
              <a:rPr lang="en-US" sz="1400" dirty="0" smtClean="0"/>
              <a:t>morale</a:t>
            </a:r>
            <a:r>
              <a:rPr lang="en-US" sz="1400" dirty="0"/>
              <a:t> et de </a:t>
            </a:r>
            <a:r>
              <a:rPr lang="en-US" sz="1400" dirty="0" err="1"/>
              <a:t>l’autonomie</a:t>
            </a:r>
            <a:r>
              <a:rPr lang="en-US" sz="1400" dirty="0"/>
              <a:t> administrative </a:t>
            </a:r>
            <a:r>
              <a:rPr lang="en-US" sz="1400" dirty="0" smtClean="0"/>
              <a:t>et</a:t>
            </a:r>
            <a:r>
              <a:rPr lang="en-US" sz="1400" dirty="0"/>
              <a:t> </a:t>
            </a:r>
            <a:r>
              <a:rPr lang="en-US" sz="1400" dirty="0" err="1"/>
              <a:t>financière</a:t>
            </a:r>
            <a:r>
              <a:rPr lang="en-US" sz="1400" dirty="0"/>
              <a:t>. Il </a:t>
            </a:r>
            <a:r>
              <a:rPr lang="en-US" sz="1400" dirty="0" err="1"/>
              <a:t>est</a:t>
            </a:r>
            <a:r>
              <a:rPr lang="en-US" sz="1400" dirty="0"/>
              <a:t> sous </a:t>
            </a:r>
            <a:r>
              <a:rPr lang="en-US" sz="1400" dirty="0" err="1"/>
              <a:t>tutelle</a:t>
            </a:r>
            <a:r>
              <a:rPr lang="en-US" sz="1400" dirty="0"/>
              <a:t> du </a:t>
            </a:r>
            <a:r>
              <a:rPr lang="en-US" sz="1400" dirty="0" err="1" smtClean="0"/>
              <a:t>Ministère</a:t>
            </a:r>
            <a:r>
              <a:rPr lang="en-US" sz="1400" dirty="0" smtClean="0"/>
              <a:t> de</a:t>
            </a:r>
            <a:r>
              <a:rPr lang="en-US" sz="1400" dirty="0"/>
              <a:t> </a:t>
            </a:r>
            <a:r>
              <a:rPr lang="en-US" sz="1400" dirty="0" err="1"/>
              <a:t>l’Enseignement</a:t>
            </a:r>
            <a:r>
              <a:rPr lang="en-US" sz="1400" dirty="0"/>
              <a:t> </a:t>
            </a:r>
            <a:r>
              <a:rPr lang="en-US" sz="1400" dirty="0" err="1"/>
              <a:t>Supérieur</a:t>
            </a:r>
            <a:r>
              <a:rPr lang="en-US" sz="1400" dirty="0"/>
              <a:t> et </a:t>
            </a:r>
            <a:r>
              <a:rPr lang="en-US" sz="1400" dirty="0" smtClean="0"/>
              <a:t>de</a:t>
            </a:r>
            <a:r>
              <a:rPr lang="en-US" sz="1400" dirty="0"/>
              <a:t> la </a:t>
            </a:r>
            <a:r>
              <a:rPr lang="en-US" sz="1400" dirty="0" err="1"/>
              <a:t>Recherche</a:t>
            </a:r>
            <a:r>
              <a:rPr lang="en-US" sz="1400" dirty="0"/>
              <a:t> </a:t>
            </a:r>
            <a:r>
              <a:rPr lang="en-US" sz="1400" dirty="0" err="1"/>
              <a:t>Scientifique</a:t>
            </a:r>
            <a:r>
              <a:rPr lang="en-US" sz="1400" dirty="0"/>
              <a:t>.</a:t>
            </a:r>
            <a:endParaRPr lang="fr-FR" sz="1400" dirty="0"/>
          </a:p>
          <a:p>
            <a:pPr marL="0" indent="0">
              <a:buNone/>
            </a:pPr>
            <a:r>
              <a:rPr lang="en-US" sz="1400" dirty="0" err="1"/>
              <a:t>Ses</a:t>
            </a:r>
            <a:r>
              <a:rPr lang="en-US" sz="1400" dirty="0"/>
              <a:t> missions </a:t>
            </a:r>
            <a:r>
              <a:rPr lang="en-US" sz="1400" dirty="0" err="1"/>
              <a:t>sont</a:t>
            </a:r>
            <a:r>
              <a:rPr lang="en-US" sz="1400" dirty="0"/>
              <a:t> :</a:t>
            </a:r>
            <a:endParaRPr lang="fr-FR" sz="1400" dirty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Constituer</a:t>
            </a:r>
            <a:r>
              <a:rPr lang="en-US" sz="1400" dirty="0"/>
              <a:t> et </a:t>
            </a:r>
            <a:r>
              <a:rPr lang="en-US" sz="1400" dirty="0" err="1"/>
              <a:t>entretenir</a:t>
            </a:r>
            <a:r>
              <a:rPr lang="en-US" sz="1400" dirty="0"/>
              <a:t> des collections </a:t>
            </a:r>
            <a:r>
              <a:rPr lang="en-US" sz="1400" dirty="0" err="1"/>
              <a:t>vivantes</a:t>
            </a:r>
            <a:r>
              <a:rPr lang="en-US" sz="1400" dirty="0"/>
              <a:t> et </a:t>
            </a:r>
            <a:r>
              <a:rPr lang="en-US" sz="1400" dirty="0" err="1"/>
              <a:t>mortes</a:t>
            </a:r>
            <a:r>
              <a:rPr lang="en-US" sz="1400" dirty="0"/>
              <a:t> en </a:t>
            </a:r>
            <a:r>
              <a:rPr lang="en-US" sz="1400" dirty="0" err="1"/>
              <a:t>vue</a:t>
            </a:r>
            <a:r>
              <a:rPr lang="en-US" sz="1400" dirty="0"/>
              <a:t> de les faire </a:t>
            </a:r>
            <a:r>
              <a:rPr lang="en-US" sz="1400" dirty="0" err="1"/>
              <a:t>connaître</a:t>
            </a:r>
            <a:r>
              <a:rPr lang="en-US" sz="1400" dirty="0"/>
              <a:t> et de les </a:t>
            </a:r>
            <a:r>
              <a:rPr lang="en-US" sz="1400" dirty="0" err="1"/>
              <a:t>protéger</a:t>
            </a:r>
            <a:r>
              <a:rPr lang="en-US" sz="1400" dirty="0"/>
              <a:t>,</a:t>
            </a:r>
            <a:endParaRPr lang="fr-FR" sz="1400" dirty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Contribuer</a:t>
            </a:r>
            <a:r>
              <a:rPr lang="en-US" sz="1400" dirty="0"/>
              <a:t> à la conservation et à la </a:t>
            </a:r>
            <a:r>
              <a:rPr lang="en-US" sz="1400" dirty="0" err="1"/>
              <a:t>sauvegarde</a:t>
            </a:r>
            <a:r>
              <a:rPr lang="en-US" sz="1400" dirty="0"/>
              <a:t> du </a:t>
            </a:r>
            <a:r>
              <a:rPr lang="en-US" sz="1400" dirty="0" err="1"/>
              <a:t>patrimoine</a:t>
            </a:r>
            <a:r>
              <a:rPr lang="en-US" sz="1400" dirty="0"/>
              <a:t> national,</a:t>
            </a:r>
            <a:endParaRPr lang="fr-FR" sz="1400" dirty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Contribuer</a:t>
            </a:r>
            <a:r>
              <a:rPr lang="en-US" sz="1400" dirty="0"/>
              <a:t> à </a:t>
            </a:r>
            <a:r>
              <a:rPr lang="en-US" sz="1400" dirty="0" err="1"/>
              <a:t>l’éducation</a:t>
            </a:r>
            <a:r>
              <a:rPr lang="en-US" sz="1400" dirty="0"/>
              <a:t> et à </a:t>
            </a:r>
            <a:r>
              <a:rPr lang="en-US" sz="1400" dirty="0" err="1"/>
              <a:t>l’information</a:t>
            </a:r>
            <a:r>
              <a:rPr lang="en-US" sz="1400" dirty="0"/>
              <a:t> du grand public pour la protection des </a:t>
            </a:r>
            <a:r>
              <a:rPr lang="en-US" sz="1400" dirty="0" err="1"/>
              <a:t>patrimoines</a:t>
            </a:r>
            <a:r>
              <a:rPr lang="en-US" sz="1400" dirty="0"/>
              <a:t> national, naturel et </a:t>
            </a:r>
            <a:r>
              <a:rPr lang="en-US" sz="1400" dirty="0" err="1"/>
              <a:t>culturel</a:t>
            </a:r>
            <a:endParaRPr lang="fr-FR" sz="1400" dirty="0"/>
          </a:p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Participer</a:t>
            </a:r>
            <a:r>
              <a:rPr lang="en-US" sz="1400" dirty="0"/>
              <a:t> à la formation des </a:t>
            </a:r>
            <a:r>
              <a:rPr lang="en-US" sz="1400" dirty="0" err="1"/>
              <a:t>enseignants</a:t>
            </a:r>
            <a:r>
              <a:rPr lang="en-US" sz="1400" dirty="0"/>
              <a:t>, des </a:t>
            </a:r>
            <a:r>
              <a:rPr lang="en-US" sz="1400" dirty="0" err="1"/>
              <a:t>étudiants</a:t>
            </a:r>
            <a:r>
              <a:rPr lang="en-US" sz="1400" dirty="0"/>
              <a:t> et des </a:t>
            </a:r>
            <a:r>
              <a:rPr lang="en-US" sz="1400" dirty="0" err="1"/>
              <a:t>élèves</a:t>
            </a:r>
            <a:r>
              <a:rPr lang="en-US" sz="1400" dirty="0"/>
              <a:t> par les </a:t>
            </a:r>
            <a:r>
              <a:rPr lang="en-US" sz="1400" dirty="0" err="1"/>
              <a:t>biais</a:t>
            </a:r>
            <a:r>
              <a:rPr lang="en-US" sz="1400" dirty="0"/>
              <a:t> des stages </a:t>
            </a:r>
            <a:r>
              <a:rPr lang="en-US" sz="1400" dirty="0" err="1"/>
              <a:t>d’études</a:t>
            </a:r>
            <a:r>
              <a:rPr lang="en-US" sz="1400" dirty="0"/>
              <a:t> et de </a:t>
            </a:r>
            <a:r>
              <a:rPr lang="en-US" sz="1400" dirty="0" err="1"/>
              <a:t>perfectionnement</a:t>
            </a:r>
            <a:r>
              <a:rPr lang="en-US" sz="1400" dirty="0"/>
              <a:t>,</a:t>
            </a:r>
            <a:endParaRPr lang="fr-FR" sz="1400" dirty="0"/>
          </a:p>
          <a:p>
            <a:pPr>
              <a:buFont typeface="Wingdings" pitchFamily="2" charset="2"/>
              <a:buChar char="Ø"/>
            </a:pPr>
            <a:endParaRPr lang="fr-FR" sz="1400" dirty="0"/>
          </a:p>
          <a:p>
            <a:pPr marL="0" indent="0">
              <a:buNone/>
            </a:pPr>
            <a:r>
              <a:rPr lang="en-US" sz="1400" dirty="0"/>
              <a:t>PBZT </a:t>
            </a:r>
            <a:r>
              <a:rPr lang="en-US" sz="1400" dirty="0" err="1"/>
              <a:t>est</a:t>
            </a:r>
            <a:r>
              <a:rPr lang="en-US" sz="1400" dirty="0"/>
              <a:t>, non </a:t>
            </a:r>
            <a:r>
              <a:rPr lang="en-US" sz="1400" dirty="0" err="1"/>
              <a:t>seulement</a:t>
            </a:r>
            <a:r>
              <a:rPr lang="en-US" sz="1400" dirty="0"/>
              <a:t> un </a:t>
            </a:r>
            <a:r>
              <a:rPr lang="en-US" sz="1400" dirty="0" err="1"/>
              <a:t>parc</a:t>
            </a:r>
            <a:r>
              <a:rPr lang="en-US" sz="1400" dirty="0"/>
              <a:t> </a:t>
            </a:r>
            <a:r>
              <a:rPr lang="en-US" sz="1400" dirty="0" err="1"/>
              <a:t>d’attraction</a:t>
            </a:r>
            <a:r>
              <a:rPr lang="en-US" sz="1400" dirty="0"/>
              <a:t> pour tout public </a:t>
            </a:r>
            <a:r>
              <a:rPr lang="en-US" sz="1400" dirty="0" err="1"/>
              <a:t>mais</a:t>
            </a:r>
            <a:r>
              <a:rPr lang="en-US" sz="1400" dirty="0"/>
              <a:t>, </a:t>
            </a:r>
            <a:r>
              <a:rPr lang="en-US" sz="1400" dirty="0" err="1"/>
              <a:t>aussi</a:t>
            </a:r>
            <a:r>
              <a:rPr lang="en-US" sz="1400" dirty="0"/>
              <a:t> un Centre National de </a:t>
            </a:r>
            <a:r>
              <a:rPr lang="en-US" sz="1400" dirty="0" err="1"/>
              <a:t>Recherche</a:t>
            </a:r>
            <a:r>
              <a:rPr lang="en-US" sz="1400" dirty="0"/>
              <a:t> pour la conservation et </a:t>
            </a:r>
            <a:r>
              <a:rPr lang="en-US" sz="1400" dirty="0" smtClean="0"/>
              <a:t>multiplication</a:t>
            </a:r>
            <a:r>
              <a:rPr lang="en-US" sz="1400" dirty="0"/>
              <a:t> des </a:t>
            </a:r>
            <a:r>
              <a:rPr lang="en-US" sz="1400" dirty="0" err="1" smtClean="0"/>
              <a:t>espèces</a:t>
            </a:r>
            <a:r>
              <a:rPr lang="en-US" sz="1400" dirty="0" smtClean="0"/>
              <a:t> </a:t>
            </a:r>
            <a:r>
              <a:rPr lang="en-US" sz="1400" dirty="0" err="1" smtClean="0"/>
              <a:t>menacées</a:t>
            </a:r>
            <a:r>
              <a:rPr lang="en-US" sz="1400" dirty="0"/>
              <a:t> et </a:t>
            </a:r>
            <a:r>
              <a:rPr lang="en-US" sz="1400" dirty="0" err="1"/>
              <a:t>ou</a:t>
            </a:r>
            <a:r>
              <a:rPr lang="en-US" sz="1400" dirty="0"/>
              <a:t> des </a:t>
            </a:r>
            <a:r>
              <a:rPr lang="en-US" sz="1400" dirty="0" err="1"/>
              <a:t>espèces</a:t>
            </a:r>
            <a:r>
              <a:rPr lang="en-US" sz="1400" dirty="0"/>
              <a:t> en </a:t>
            </a:r>
            <a:r>
              <a:rPr lang="en-US" sz="1400" dirty="0" err="1"/>
              <a:t>voie</a:t>
            </a:r>
            <a:r>
              <a:rPr lang="en-US" sz="1400" dirty="0"/>
              <a:t> de </a:t>
            </a:r>
            <a:r>
              <a:rPr lang="en-US" sz="1400" dirty="0" err="1"/>
              <a:t>disparition</a:t>
            </a:r>
            <a:r>
              <a:rPr lang="en-US" sz="1400" dirty="0"/>
              <a:t>. </a:t>
            </a:r>
            <a:r>
              <a:rPr lang="en-US" sz="1400" dirty="0" err="1"/>
              <a:t>L’éducation</a:t>
            </a:r>
            <a:r>
              <a:rPr lang="en-US" sz="1400" dirty="0"/>
              <a:t> pour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un</a:t>
            </a:r>
            <a:r>
              <a:rPr lang="en-US" sz="1400" dirty="0"/>
              <a:t> </a:t>
            </a:r>
            <a:r>
              <a:rPr lang="en-US" sz="1400" dirty="0" err="1"/>
              <a:t>développement</a:t>
            </a:r>
            <a:r>
              <a:rPr lang="en-US" sz="1400" dirty="0"/>
              <a:t> </a:t>
            </a:r>
            <a:r>
              <a:rPr lang="en-US" sz="1400" dirty="0" smtClean="0"/>
              <a:t>durable</a:t>
            </a:r>
            <a:r>
              <a:rPr lang="en-US" sz="1400" dirty="0"/>
              <a:t> </a:t>
            </a:r>
            <a:r>
              <a:rPr lang="en-US" sz="1400" dirty="0" err="1"/>
              <a:t>est</a:t>
            </a:r>
            <a:r>
              <a:rPr lang="en-US" sz="1400" dirty="0"/>
              <a:t> son </a:t>
            </a:r>
            <a:r>
              <a:rPr lang="en-US" sz="1400" dirty="0" err="1" smtClean="0"/>
              <a:t>atout</a:t>
            </a:r>
            <a:r>
              <a:rPr lang="en-US" sz="1400" dirty="0" smtClean="0"/>
              <a:t>,</a:t>
            </a:r>
            <a:endParaRPr lang="fr-FR" sz="1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51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ORGANIGRAMME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19872" y="1340768"/>
            <a:ext cx="237626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Conseil</a:t>
            </a:r>
            <a:r>
              <a:rPr lang="en-US" sz="1200" b="1" dirty="0"/>
              <a:t> </a:t>
            </a:r>
            <a:r>
              <a:rPr lang="en-US" sz="1200" b="1" dirty="0" err="1"/>
              <a:t>d’Administration</a:t>
            </a:r>
            <a:r>
              <a:rPr lang="en-US" sz="1200" b="1" dirty="0"/>
              <a:t>(CA)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4788024" y="1916832"/>
            <a:ext cx="273630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err="1"/>
              <a:t>Conseil</a:t>
            </a:r>
            <a:r>
              <a:rPr lang="en-US" sz="1200" b="1" dirty="0"/>
              <a:t> </a:t>
            </a:r>
            <a:r>
              <a:rPr lang="en-US" sz="1200" b="1" dirty="0" err="1"/>
              <a:t>Scientifique</a:t>
            </a:r>
            <a:r>
              <a:rPr lang="en-US" sz="1200" b="1" dirty="0"/>
              <a:t> </a:t>
            </a:r>
            <a:r>
              <a:rPr lang="en-US" sz="1200" b="1" dirty="0" err="1"/>
              <a:t>d’Orientation</a:t>
            </a:r>
            <a:r>
              <a:rPr lang="en-US" sz="1200" b="1" dirty="0"/>
              <a:t>(CSO)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3239852" y="2492896"/>
            <a:ext cx="273630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Direction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3356992"/>
            <a:ext cx="18362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Département</a:t>
            </a:r>
            <a:r>
              <a:rPr lang="en-US" sz="1200" b="1" dirty="0" smtClean="0"/>
              <a:t> 	 </a:t>
            </a:r>
          </a:p>
          <a:p>
            <a:pPr algn="ctr"/>
            <a:r>
              <a:rPr lang="en-US" sz="1200" b="1" dirty="0" err="1" smtClean="0"/>
              <a:t>Administratif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et Financier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352270" y="3358732"/>
            <a:ext cx="225573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Département</a:t>
            </a:r>
            <a:r>
              <a:rPr lang="en-US" sz="1200" b="1" dirty="0" smtClean="0"/>
              <a:t>  </a:t>
            </a:r>
          </a:p>
          <a:p>
            <a:pPr algn="ctr"/>
            <a:r>
              <a:rPr lang="en-US" sz="1200" b="1" dirty="0" smtClean="0"/>
              <a:t>Education à la conservation  </a:t>
            </a:r>
          </a:p>
          <a:p>
            <a:pPr algn="ctr"/>
            <a:r>
              <a:rPr lang="en-US" sz="1200" b="1" dirty="0" smtClean="0"/>
              <a:t>de </a:t>
            </a:r>
            <a:r>
              <a:rPr lang="en-US" sz="1200" b="1" dirty="0" err="1" smtClean="0"/>
              <a:t>l’Evironnement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716016" y="3358889"/>
            <a:ext cx="20882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Département</a:t>
            </a:r>
            <a:r>
              <a:rPr lang="en-US" sz="1200" b="1" dirty="0" smtClean="0"/>
              <a:t>  </a:t>
            </a:r>
          </a:p>
          <a:p>
            <a:pPr algn="ctr"/>
            <a:r>
              <a:rPr lang="en-US" sz="1200" b="1" dirty="0" smtClean="0"/>
              <a:t>Flore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876256" y="3358733"/>
            <a:ext cx="20882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Département</a:t>
            </a:r>
            <a:r>
              <a:rPr lang="en-US" sz="1200" b="1" dirty="0" smtClean="0"/>
              <a:t>  </a:t>
            </a:r>
          </a:p>
          <a:p>
            <a:pPr algn="ctr"/>
            <a:r>
              <a:rPr lang="en-US" sz="1200" b="1" dirty="0" err="1" smtClean="0"/>
              <a:t>Faune</a:t>
            </a:r>
            <a:endParaRPr lang="fr-FR" sz="1200" dirty="0"/>
          </a:p>
        </p:txBody>
      </p:sp>
      <p:cxnSp>
        <p:nvCxnSpPr>
          <p:cNvPr id="15" name="Connecteur droit 14"/>
          <p:cNvCxnSpPr>
            <a:stCxn id="5" idx="2"/>
            <a:endCxn id="8" idx="0"/>
          </p:cNvCxnSpPr>
          <p:nvPr/>
        </p:nvCxnSpPr>
        <p:spPr>
          <a:xfrm>
            <a:off x="4608004" y="1617767"/>
            <a:ext cx="0" cy="8751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2"/>
          </p:cNvCxnSpPr>
          <p:nvPr/>
        </p:nvCxnSpPr>
        <p:spPr>
          <a:xfrm>
            <a:off x="4608004" y="2769895"/>
            <a:ext cx="0" cy="3710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6" idx="1"/>
          </p:cNvCxnSpPr>
          <p:nvPr/>
        </p:nvCxnSpPr>
        <p:spPr>
          <a:xfrm>
            <a:off x="4608004" y="2055331"/>
            <a:ext cx="180020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241630" y="3140968"/>
            <a:ext cx="66787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0" idx="0"/>
          </p:cNvCxnSpPr>
          <p:nvPr/>
        </p:nvCxnSpPr>
        <p:spPr>
          <a:xfrm>
            <a:off x="1241630" y="3140968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endCxn id="11" idx="0"/>
          </p:cNvCxnSpPr>
          <p:nvPr/>
        </p:nvCxnSpPr>
        <p:spPr>
          <a:xfrm>
            <a:off x="3480137" y="3140968"/>
            <a:ext cx="0" cy="2177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endCxn id="12" idx="0"/>
          </p:cNvCxnSpPr>
          <p:nvPr/>
        </p:nvCxnSpPr>
        <p:spPr>
          <a:xfrm>
            <a:off x="5760132" y="3140968"/>
            <a:ext cx="0" cy="21792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endCxn id="13" idx="0"/>
          </p:cNvCxnSpPr>
          <p:nvPr/>
        </p:nvCxnSpPr>
        <p:spPr>
          <a:xfrm>
            <a:off x="7920372" y="3140968"/>
            <a:ext cx="0" cy="2177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60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smtClean="0"/>
              <a:t>NOMBRE DU PERSONNEL DU PBZT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L’effectif du personnel du PBZT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29723"/>
              </p:ext>
            </p:extLst>
          </p:nvPr>
        </p:nvGraphicFramePr>
        <p:xfrm>
          <a:off x="1115616" y="2348880"/>
          <a:ext cx="6552728" cy="331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7831"/>
                <a:gridCol w="2464897"/>
              </a:tblGrid>
              <a:tr h="66247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ETUDIANTS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66247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ENSEIGNANTS-CHERCHEURS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43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66247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VACATAIRES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81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66247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FONCTIONNAIRE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77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66247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TOTAL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201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9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INVENTAIRE INFORMATIQUE</a:t>
            </a:r>
            <a:endParaRPr lang="fr-FR" sz="20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403512"/>
              </p:ext>
            </p:extLst>
          </p:nvPr>
        </p:nvGraphicFramePr>
        <p:xfrm>
          <a:off x="179512" y="836712"/>
          <a:ext cx="8712968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269"/>
                <a:gridCol w="1099396"/>
                <a:gridCol w="1273427"/>
                <a:gridCol w="1493997"/>
                <a:gridCol w="1537071"/>
                <a:gridCol w="1538808"/>
              </a:tblGrid>
              <a:tr h="128584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TYPE 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NOMBRE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CONNECTE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NON</a:t>
                      </a:r>
                      <a:r>
                        <a:rPr lang="fr-FR" sz="1400" baseline="0" dirty="0" smtClean="0"/>
                        <a:t> CONNECTE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DEDIES CHERCHEURS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DEDIES ADMINISTRATION</a:t>
                      </a:r>
                      <a:endParaRPr lang="fr-FR" sz="1400" dirty="0"/>
                    </a:p>
                  </a:txBody>
                  <a:tcPr anchor="ctr"/>
                </a:tc>
              </a:tr>
              <a:tr h="1336186">
                <a:tc>
                  <a:txBody>
                    <a:bodyPr/>
                    <a:lstStyle/>
                    <a:p>
                      <a:r>
                        <a:rPr lang="fr-FR" b="0" dirty="0" smtClean="0"/>
                        <a:t>PC BUREAU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46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34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34</a:t>
                      </a:r>
                      <a:endParaRPr lang="fr-FR" sz="2400" b="1" dirty="0"/>
                    </a:p>
                  </a:txBody>
                  <a:tcPr anchor="ctr"/>
                </a:tc>
              </a:tr>
              <a:tr h="849226">
                <a:tc>
                  <a:txBody>
                    <a:bodyPr/>
                    <a:lstStyle/>
                    <a:p>
                      <a:r>
                        <a:rPr lang="fr-FR" b="0" dirty="0" smtClean="0"/>
                        <a:t>PC PORTABLE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20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20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0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15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5</a:t>
                      </a:r>
                      <a:endParaRPr lang="fr-FR" sz="2400" b="1" dirty="0"/>
                    </a:p>
                  </a:txBody>
                  <a:tcPr anchor="ctr"/>
                </a:tc>
              </a:tr>
              <a:tr h="849226">
                <a:tc>
                  <a:txBody>
                    <a:bodyPr/>
                    <a:lstStyle/>
                    <a:p>
                      <a:r>
                        <a:rPr lang="fr-FR" b="0" dirty="0" smtClean="0"/>
                        <a:t>TOTAL PC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66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530120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Nous disposons de 66 machines </a:t>
            </a:r>
            <a:r>
              <a:rPr lang="fr-FR" sz="2000" dirty="0" smtClean="0">
                <a:solidFill>
                  <a:srgbClr val="FF0000"/>
                </a:solidFill>
              </a:rPr>
              <a:t>connectés par 2 Mo de </a:t>
            </a:r>
            <a:r>
              <a:rPr lang="fr-FR" sz="2000" dirty="0" smtClean="0"/>
              <a:t>débit internet.</a:t>
            </a:r>
          </a:p>
          <a:p>
            <a:r>
              <a:rPr lang="fr-FR" sz="2000" dirty="0" smtClean="0"/>
              <a:t>Parmi les 66 machines, environ 35 ordinateurs par jours sont connectées en permanence.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429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90437"/>
              </p:ext>
            </p:extLst>
          </p:nvPr>
        </p:nvGraphicFramePr>
        <p:xfrm>
          <a:off x="467544" y="1397000"/>
          <a:ext cx="7992888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DESIGNATION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des bâtiments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Nombre des bâtiments connectés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Nombre des salles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Nombre des salles connectés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Routeur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Pfsense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01   / config: PIV, 2,8 </a:t>
                      </a:r>
                      <a:r>
                        <a:rPr lang="fr-FR" dirty="0" err="1" smtClean="0"/>
                        <a:t>Ghz</a:t>
                      </a:r>
                      <a:r>
                        <a:rPr lang="fr-FR" dirty="0" smtClean="0"/>
                        <a:t>, 1 Go Ram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Switch simple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Point Wifi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Budget (en % du budget global de l'institution)</a:t>
                      </a:r>
                      <a:endParaRPr lang="fr-FR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1% du budget</a:t>
                      </a:r>
                      <a:r>
                        <a:rPr lang="fr-FR" baseline="0" dirty="0" smtClean="0"/>
                        <a:t> de l’année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28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188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b="1" dirty="0" smtClean="0">
                <a:solidFill>
                  <a:srgbClr val="00B050"/>
                </a:solidFill>
              </a:rPr>
              <a:t>MERCI DE VOTRE AIMABLE ATTENTION</a:t>
            </a:r>
            <a:endParaRPr lang="fr-FR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324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159</Words>
  <Application>Microsoft Office PowerPoint</Application>
  <PresentationFormat>Affichage à l'écran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PARC BOTANIQUE ET ZOOLOGIQUE DE TSIMBAZAZA </vt:lpstr>
      <vt:lpstr>HISTORIQUE</vt:lpstr>
      <vt:lpstr>ORGANIGRAMME</vt:lpstr>
      <vt:lpstr>Présentation PowerPoint</vt:lpstr>
      <vt:lpstr>NOMBRE DU PERSONNEL DU PBZT</vt:lpstr>
      <vt:lpstr>INVENTAIRE INFORMATIQUE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 BOTANIQUE ET ZOOLOGIQUE DE TSIMBAZAZA </dc:title>
  <dc:creator>ERICRABE</dc:creator>
  <cp:lastModifiedBy>ERICRABE</cp:lastModifiedBy>
  <cp:revision>7</cp:revision>
  <dcterms:created xsi:type="dcterms:W3CDTF">2017-08-22T08:54:32Z</dcterms:created>
  <dcterms:modified xsi:type="dcterms:W3CDTF">2017-08-22T09:33:23Z</dcterms:modified>
</cp:coreProperties>
</file>